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040"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931E0B8-44F3-476A-A391-4F539C6C5D15}" type="datetimeFigureOut">
              <a:rPr lang="en-CA" smtClean="0"/>
              <a:t>2014-10-09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98386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931E0B8-44F3-476A-A391-4F539C6C5D15}" type="datetimeFigureOut">
              <a:rPr lang="en-CA" smtClean="0"/>
              <a:t>2014-10-09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284189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931E0B8-44F3-476A-A391-4F539C6C5D15}" type="datetimeFigureOut">
              <a:rPr lang="en-CA" smtClean="0"/>
              <a:t>2014-10-09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331621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931E0B8-44F3-476A-A391-4F539C6C5D15}" type="datetimeFigureOut">
              <a:rPr lang="en-CA" smtClean="0"/>
              <a:t>2014-10-09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36396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31E0B8-44F3-476A-A391-4F539C6C5D15}" type="datetimeFigureOut">
              <a:rPr lang="en-CA" smtClean="0"/>
              <a:t>2014-10-09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349281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931E0B8-44F3-476A-A391-4F539C6C5D15}" type="datetimeFigureOut">
              <a:rPr lang="en-CA" smtClean="0"/>
              <a:t>2014-10-09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277852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931E0B8-44F3-476A-A391-4F539C6C5D15}" type="datetimeFigureOut">
              <a:rPr lang="en-CA" smtClean="0"/>
              <a:t>2014-10-09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388651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931E0B8-44F3-476A-A391-4F539C6C5D15}" type="datetimeFigureOut">
              <a:rPr lang="en-CA" smtClean="0"/>
              <a:t>2014-10-09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3139055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1E0B8-44F3-476A-A391-4F539C6C5D15}" type="datetimeFigureOut">
              <a:rPr lang="en-CA" smtClean="0"/>
              <a:t>2014-10-09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187328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1E0B8-44F3-476A-A391-4F539C6C5D15}" type="datetimeFigureOut">
              <a:rPr lang="en-CA" smtClean="0"/>
              <a:t>2014-10-09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17332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1E0B8-44F3-476A-A391-4F539C6C5D15}" type="datetimeFigureOut">
              <a:rPr lang="en-CA" smtClean="0"/>
              <a:t>2014-10-09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6C7AF3-6B50-4A57-9CFF-F859ED6CE0E2}" type="slidenum">
              <a:rPr lang="en-CA" smtClean="0"/>
              <a:t>‹#›</a:t>
            </a:fld>
            <a:endParaRPr lang="en-CA"/>
          </a:p>
        </p:txBody>
      </p:sp>
    </p:spTree>
    <p:extLst>
      <p:ext uri="{BB962C8B-B14F-4D97-AF65-F5344CB8AC3E}">
        <p14:creationId xmlns:p14="http://schemas.microsoft.com/office/powerpoint/2010/main" val="5065855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1E0B8-44F3-476A-A391-4F539C6C5D15}" type="datetimeFigureOut">
              <a:rPr lang="en-CA" smtClean="0"/>
              <a:t>2014-10-09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C7AF3-6B50-4A57-9CFF-F859ED6CE0E2}" type="slidenum">
              <a:rPr lang="en-CA" smtClean="0"/>
              <a:t>‹#›</a:t>
            </a:fld>
            <a:endParaRPr lang="en-CA"/>
          </a:p>
        </p:txBody>
      </p:sp>
    </p:spTree>
    <p:extLst>
      <p:ext uri="{BB962C8B-B14F-4D97-AF65-F5344CB8AC3E}">
        <p14:creationId xmlns:p14="http://schemas.microsoft.com/office/powerpoint/2010/main" val="1780886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bc.ca/thecurrent/episode/2013/12/19/do-abused-women-have-the-right-to-kill-their-abusers/" TargetMode="Externa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Case #1 Regina V. Mitchell</a:t>
            </a:r>
            <a:endParaRPr lang="en-CA" dirty="0"/>
          </a:p>
        </p:txBody>
      </p:sp>
      <p:sp>
        <p:nvSpPr>
          <p:cNvPr id="3" name="Content Placeholder 2"/>
          <p:cNvSpPr>
            <a:spLocks noGrp="1"/>
          </p:cNvSpPr>
          <p:nvPr>
            <p:ph idx="1"/>
          </p:nvPr>
        </p:nvSpPr>
        <p:spPr/>
        <p:txBody>
          <a:bodyPr/>
          <a:lstStyle/>
          <a:p>
            <a:r>
              <a:rPr lang="en-CA" dirty="0" smtClean="0"/>
              <a:t>November 24, 1991 – Roxanne Andrews was house sitting at 1352 Juniper Street in Williams Lake.</a:t>
            </a:r>
          </a:p>
          <a:p>
            <a:endParaRPr lang="en-CA" dirty="0" smtClean="0"/>
          </a:p>
          <a:p>
            <a:r>
              <a:rPr lang="en-CA" dirty="0" smtClean="0"/>
              <a:t>The person who killed her committed the crime of murder.</a:t>
            </a:r>
          </a:p>
          <a:p>
            <a:endParaRPr lang="en-CA" dirty="0" smtClean="0"/>
          </a:p>
          <a:p>
            <a:r>
              <a:rPr lang="en-CA" dirty="0" smtClean="0"/>
              <a:t>She died after being stabbed twenty-five times.</a:t>
            </a:r>
          </a:p>
          <a:p>
            <a:endParaRPr lang="en-CA" dirty="0"/>
          </a:p>
        </p:txBody>
      </p:sp>
    </p:spTree>
    <p:extLst>
      <p:ext uri="{BB962C8B-B14F-4D97-AF65-F5344CB8AC3E}">
        <p14:creationId xmlns:p14="http://schemas.microsoft.com/office/powerpoint/2010/main" val="7816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Case #1 Regina V. Mitchell</a:t>
            </a:r>
            <a:endParaRPr lang="en-CA" dirty="0"/>
          </a:p>
        </p:txBody>
      </p:sp>
      <p:sp>
        <p:nvSpPr>
          <p:cNvPr id="3" name="Content Placeholder 2"/>
          <p:cNvSpPr>
            <a:spLocks noGrp="1"/>
          </p:cNvSpPr>
          <p:nvPr>
            <p:ph idx="1"/>
          </p:nvPr>
        </p:nvSpPr>
        <p:spPr/>
        <p:txBody>
          <a:bodyPr/>
          <a:lstStyle/>
          <a:p>
            <a:r>
              <a:rPr lang="en-CA" dirty="0" smtClean="0"/>
              <a:t>March 31, 1991 – Cleo Sims was conducting an open house for prospective buyers at 1575 Midnight Drive in Williams Lake.</a:t>
            </a:r>
          </a:p>
          <a:p>
            <a:endParaRPr lang="en-CA" dirty="0" smtClean="0"/>
          </a:p>
          <a:p>
            <a:r>
              <a:rPr lang="en-CA" dirty="0" smtClean="0"/>
              <a:t>The person who killed her committed the crime of first degree murder.</a:t>
            </a:r>
          </a:p>
          <a:p>
            <a:endParaRPr lang="en-CA" dirty="0" smtClean="0"/>
          </a:p>
          <a:p>
            <a:r>
              <a:rPr lang="en-CA" dirty="0" smtClean="0"/>
              <a:t>She died after being stabbed twenty-two times, and there was evidence that she was sexually assaulted.</a:t>
            </a:r>
            <a:endParaRPr lang="en-CA" dirty="0"/>
          </a:p>
        </p:txBody>
      </p:sp>
    </p:spTree>
    <p:extLst>
      <p:ext uri="{BB962C8B-B14F-4D97-AF65-F5344CB8AC3E}">
        <p14:creationId xmlns:p14="http://schemas.microsoft.com/office/powerpoint/2010/main" val="177379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Case #1 Regina V. Mitchell</a:t>
            </a:r>
            <a:endParaRPr lang="en-CA" dirty="0"/>
          </a:p>
        </p:txBody>
      </p:sp>
      <p:sp>
        <p:nvSpPr>
          <p:cNvPr id="3" name="Content Placeholder 2"/>
          <p:cNvSpPr>
            <a:spLocks noGrp="1"/>
          </p:cNvSpPr>
          <p:nvPr>
            <p:ph idx="1"/>
          </p:nvPr>
        </p:nvSpPr>
        <p:spPr>
          <a:xfrm>
            <a:off x="272152" y="1825625"/>
            <a:ext cx="5503504" cy="4351338"/>
          </a:xfrm>
        </p:spPr>
        <p:txBody>
          <a:bodyPr>
            <a:normAutofit fontScale="62500" lnSpcReduction="20000"/>
          </a:bodyPr>
          <a:lstStyle/>
          <a:p>
            <a:r>
              <a:rPr lang="en-CA" dirty="0" smtClean="0"/>
              <a:t>Travis Mitchell, the man accused of the murders of Roxanne Andrews and Cleo Sims, does not admit that he killed either woman. </a:t>
            </a:r>
          </a:p>
          <a:p>
            <a:endParaRPr lang="en-CA" dirty="0"/>
          </a:p>
          <a:p>
            <a:r>
              <a:rPr lang="en-CA" dirty="0" smtClean="0"/>
              <a:t>The accused is a youth of sub normal mental capacity.</a:t>
            </a:r>
          </a:p>
          <a:p>
            <a:endParaRPr lang="en-CA" dirty="0"/>
          </a:p>
          <a:p>
            <a:r>
              <a:rPr lang="en-CA" dirty="0" smtClean="0"/>
              <a:t>The police arrested him on another charge and asked him if he understood the rights just read to him. He said that he did not understand but they continued to interrogate him</a:t>
            </a:r>
            <a:r>
              <a:rPr lang="en-CA" dirty="0" smtClean="0"/>
              <a:t>.</a:t>
            </a:r>
            <a:endParaRPr lang="en-CA" dirty="0"/>
          </a:p>
          <a:p>
            <a:r>
              <a:rPr lang="en-CA" dirty="0" smtClean="0"/>
              <a:t>The police did not tell Mr. Mitchell that he was being detained for the murders nor did they advise him of his right to consult counsel. </a:t>
            </a:r>
          </a:p>
          <a:p>
            <a:endParaRPr lang="en-CA" dirty="0"/>
          </a:p>
          <a:p>
            <a:r>
              <a:rPr lang="en-CA" dirty="0" smtClean="0"/>
              <a:t>How might the actions of the police affect the outcome of this case? Predictions</a:t>
            </a:r>
            <a:r>
              <a:rPr lang="en-CA" dirty="0" smtClean="0"/>
              <a:t>?</a:t>
            </a:r>
            <a:endParaRPr lang="en-CA" dirty="0"/>
          </a:p>
          <a:p>
            <a:endParaRPr lang="en-CA" dirty="0" smtClean="0"/>
          </a:p>
          <a:p>
            <a:endParaRPr lang="en-CA" dirty="0"/>
          </a:p>
          <a:p>
            <a:endParaRPr lang="en-CA" dirty="0" smtClean="0"/>
          </a:p>
          <a:p>
            <a:endParaRPr lang="en-CA" dirty="0"/>
          </a:p>
          <a:p>
            <a:pPr marL="0" indent="0">
              <a:buNone/>
            </a:pPr>
            <a:endParaRPr lang="en-CA" dirty="0"/>
          </a:p>
        </p:txBody>
      </p:sp>
      <p:pic>
        <p:nvPicPr>
          <p:cNvPr id="4" name="Picture 3" descr="Screen Shot 2014-10-09 at 1.14.30 AM.png">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490" y="1688490"/>
            <a:ext cx="5702300" cy="36195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2509247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600" dirty="0" smtClean="0">
                <a:solidFill>
                  <a:srgbClr val="000000"/>
                </a:solidFill>
                <a:latin typeface="Calibri" panose="020F0502020204030204" pitchFamily="34" charset="0"/>
                <a:ea typeface="+mn-ea"/>
                <a:cs typeface="+mn-cs"/>
              </a:rPr>
              <a:t>PROBLEMS </a:t>
            </a:r>
            <a:r>
              <a:rPr lang="en-CA" sz="2600" dirty="0">
                <a:solidFill>
                  <a:srgbClr val="000000"/>
                </a:solidFill>
                <a:latin typeface="Calibri" panose="020F0502020204030204" pitchFamily="34" charset="0"/>
                <a:ea typeface="+mn-ea"/>
                <a:cs typeface="+mn-cs"/>
              </a:rPr>
              <a:t>ENCOUNTERED BY </a:t>
            </a:r>
            <a:r>
              <a:rPr lang="en-CA" sz="2600" dirty="0" smtClean="0">
                <a:solidFill>
                  <a:srgbClr val="000000"/>
                </a:solidFill>
                <a:latin typeface="Calibri" panose="020F0502020204030204" pitchFamily="34" charset="0"/>
                <a:ea typeface="+mn-ea"/>
                <a:cs typeface="+mn-cs"/>
              </a:rPr>
              <a:t>DEVELOPMENTALLY </a:t>
            </a:r>
            <a:r>
              <a:rPr lang="en-CA" sz="2600" dirty="0">
                <a:solidFill>
                  <a:srgbClr val="000000"/>
                </a:solidFill>
                <a:latin typeface="Calibri" panose="020F0502020204030204" pitchFamily="34" charset="0"/>
                <a:ea typeface="+mn-ea"/>
                <a:cs typeface="+mn-cs"/>
              </a:rPr>
              <a:t>DISABLED DEFENDANTS IN THE CRIMINAL JUSTICE SYSTEM</a:t>
            </a:r>
            <a:endParaRPr lang="en-CA" dirty="0">
              <a:latin typeface="Calibri" panose="020F0502020204030204" pitchFamily="34" charset="0"/>
            </a:endParaRPr>
          </a:p>
        </p:txBody>
      </p:sp>
      <p:sp>
        <p:nvSpPr>
          <p:cNvPr id="3" name="Content Placeholder 2"/>
          <p:cNvSpPr>
            <a:spLocks noGrp="1"/>
          </p:cNvSpPr>
          <p:nvPr>
            <p:ph idx="1"/>
          </p:nvPr>
        </p:nvSpPr>
        <p:spPr>
          <a:xfrm>
            <a:off x="838199" y="1825624"/>
            <a:ext cx="10773589" cy="4826389"/>
          </a:xfrm>
        </p:spPr>
        <p:txBody>
          <a:bodyPr>
            <a:normAutofit fontScale="77500" lnSpcReduction="20000"/>
          </a:bodyPr>
          <a:lstStyle/>
          <a:p>
            <a:pPr marL="0" indent="0">
              <a:buNone/>
            </a:pPr>
            <a:r>
              <a:rPr lang="en-CA" dirty="0" smtClean="0"/>
              <a:t/>
            </a:r>
            <a:br>
              <a:rPr lang="en-CA" dirty="0" smtClean="0"/>
            </a:br>
            <a:r>
              <a:rPr lang="en-CA" dirty="0" smtClean="0"/>
              <a:t>‘Developmentally disabled people may be more likely than non-developmentally disabled people to exhibit characteristics, or experience social and economic conditions, that have been generally associated with criminality, such as low self esteem, poverty (Endicott, 1991), and a lack of social skills (Davis, 2002).’ </a:t>
            </a:r>
          </a:p>
          <a:p>
            <a:pPr marL="0" indent="0">
              <a:buNone/>
            </a:pPr>
            <a:endParaRPr lang="en-CA" dirty="0"/>
          </a:p>
          <a:p>
            <a:pPr marL="0" indent="0">
              <a:buNone/>
            </a:pPr>
            <a:r>
              <a:rPr lang="en-CA" dirty="0" smtClean="0"/>
              <a:t>‘They may also be more </a:t>
            </a:r>
            <a:r>
              <a:rPr lang="en-CA" dirty="0"/>
              <a:t>susceptible </a:t>
            </a:r>
            <a:r>
              <a:rPr lang="en-CA" dirty="0" smtClean="0"/>
              <a:t>to </a:t>
            </a:r>
            <a:r>
              <a:rPr lang="en-CA" dirty="0"/>
              <a:t>nonphysical </a:t>
            </a:r>
            <a:r>
              <a:rPr lang="en-CA" dirty="0" smtClean="0"/>
              <a:t>coercion during interrogation. For </a:t>
            </a:r>
            <a:r>
              <a:rPr lang="en-CA" dirty="0"/>
              <a:t>example, </a:t>
            </a:r>
            <a:r>
              <a:rPr lang="en-CA" dirty="0" smtClean="0"/>
              <a:t>developmentally delayed defendants may find comfort in the </a:t>
            </a:r>
            <a:r>
              <a:rPr lang="en-CA" dirty="0"/>
              <a:t>appearance of friendliness designed to induce confidence and cooperation</a:t>
            </a:r>
            <a:r>
              <a:rPr lang="en-CA" dirty="0" smtClean="0"/>
              <a:t>.’ </a:t>
            </a:r>
          </a:p>
          <a:p>
            <a:pPr marL="0" indent="0">
              <a:buNone/>
            </a:pPr>
            <a:endParaRPr lang="en-CA" dirty="0"/>
          </a:p>
          <a:p>
            <a:pPr marL="0" indent="0">
              <a:buNone/>
            </a:pPr>
            <a:r>
              <a:rPr lang="en-CA" dirty="0" smtClean="0"/>
              <a:t>‘The act of confessing is further complicated, in the case of developmentally disabled defendants, as the confession process assumes an understanding of Charter rights. (</a:t>
            </a:r>
            <a:r>
              <a:rPr lang="en-CA" dirty="0" err="1" smtClean="0"/>
              <a:t>Everington</a:t>
            </a:r>
            <a:r>
              <a:rPr lang="en-CA" dirty="0" smtClean="0"/>
              <a:t> &amp; </a:t>
            </a:r>
            <a:r>
              <a:rPr lang="en-CA" dirty="0" err="1" smtClean="0"/>
              <a:t>Fulero</a:t>
            </a:r>
            <a:r>
              <a:rPr lang="en-CA" dirty="0" smtClean="0"/>
              <a:t>, 1999).’</a:t>
            </a:r>
            <a:endParaRPr lang="en-CA" dirty="0"/>
          </a:p>
          <a:p>
            <a:pPr marL="0" indent="0">
              <a:buNone/>
            </a:pPr>
            <a:endParaRPr lang="en-CA" dirty="0" smtClean="0"/>
          </a:p>
          <a:p>
            <a:pPr marL="0" indent="0">
              <a:buNone/>
            </a:pPr>
            <a:r>
              <a:rPr lang="en-CA" dirty="0"/>
              <a:t>	</a:t>
            </a:r>
            <a:r>
              <a:rPr lang="en-CA" dirty="0" smtClean="0"/>
              <a:t>	Developmental Disability, Crime, and Criminal Justice: A Literature Review </a:t>
            </a:r>
          </a:p>
          <a:p>
            <a:pPr marL="0" indent="0">
              <a:buNone/>
            </a:pPr>
            <a:r>
              <a:rPr lang="en-CA" dirty="0"/>
              <a:t>	</a:t>
            </a:r>
            <a:r>
              <a:rPr lang="en-CA" dirty="0" smtClean="0"/>
              <a:t>				Simon Fraser University</a:t>
            </a:r>
            <a:endParaRPr lang="en-CA" dirty="0"/>
          </a:p>
        </p:txBody>
      </p:sp>
    </p:spTree>
    <p:extLst>
      <p:ext uri="{BB962C8B-B14F-4D97-AF65-F5344CB8AC3E}">
        <p14:creationId xmlns:p14="http://schemas.microsoft.com/office/powerpoint/2010/main" val="3474284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10-09 at 1.23.0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2141" y="1944691"/>
            <a:ext cx="5626100" cy="2819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extBox 2"/>
          <p:cNvSpPr txBox="1"/>
          <p:nvPr/>
        </p:nvSpPr>
        <p:spPr>
          <a:xfrm>
            <a:off x="830961" y="297919"/>
            <a:ext cx="7102364" cy="707886"/>
          </a:xfrm>
          <a:prstGeom prst="rect">
            <a:avLst/>
          </a:prstGeom>
          <a:noFill/>
        </p:spPr>
        <p:txBody>
          <a:bodyPr wrap="square" rtlCol="0">
            <a:spAutoFit/>
          </a:bodyPr>
          <a:lstStyle/>
          <a:p>
            <a:r>
              <a:rPr lang="en-US" sz="4000" dirty="0" smtClean="0"/>
              <a:t>Relevant Issues:</a:t>
            </a:r>
            <a:endParaRPr lang="en-US" sz="4000" dirty="0"/>
          </a:p>
        </p:txBody>
      </p:sp>
      <p:sp>
        <p:nvSpPr>
          <p:cNvPr id="4" name="TextBox 3"/>
          <p:cNvSpPr txBox="1"/>
          <p:nvPr/>
        </p:nvSpPr>
        <p:spPr>
          <a:xfrm>
            <a:off x="360607" y="925115"/>
            <a:ext cx="5550192" cy="5816978"/>
          </a:xfrm>
          <a:prstGeom prst="rect">
            <a:avLst/>
          </a:prstGeom>
          <a:noFill/>
        </p:spPr>
        <p:txBody>
          <a:bodyPr wrap="square" rtlCol="0">
            <a:spAutoFit/>
          </a:bodyPr>
          <a:lstStyle/>
          <a:p>
            <a:pPr marL="285750" indent="-285750">
              <a:buFont typeface="Wingdings" charset="2"/>
              <a:buChar char="§"/>
            </a:pPr>
            <a:r>
              <a:rPr lang="en-US" sz="2800" dirty="0" smtClean="0"/>
              <a:t>Quality and reliability of evidence.</a:t>
            </a:r>
          </a:p>
          <a:p>
            <a:pPr marL="285750" indent="-285750">
              <a:buFont typeface="Wingdings" charset="2"/>
              <a:buChar char="§"/>
            </a:pPr>
            <a:endParaRPr lang="en-US" sz="2800" dirty="0"/>
          </a:p>
          <a:p>
            <a:pPr marL="285750" indent="-285750">
              <a:buFont typeface="Wingdings" charset="2"/>
              <a:buChar char="§"/>
            </a:pPr>
            <a:r>
              <a:rPr lang="en-US" sz="2800" dirty="0" smtClean="0"/>
              <a:t>How do we determine levels of competence and </a:t>
            </a:r>
            <a:r>
              <a:rPr lang="en-US" sz="2800" i="1" dirty="0" err="1" smtClean="0"/>
              <a:t>mens</a:t>
            </a:r>
            <a:r>
              <a:rPr lang="en-US" sz="2800" i="1" dirty="0" smtClean="0"/>
              <a:t> rea</a:t>
            </a:r>
            <a:r>
              <a:rPr lang="en-US" sz="2800" dirty="0" smtClean="0"/>
              <a:t>?</a:t>
            </a:r>
          </a:p>
          <a:p>
            <a:pPr marL="285750" indent="-285750">
              <a:buFont typeface="Wingdings" charset="2"/>
              <a:buChar char="§"/>
            </a:pPr>
            <a:endParaRPr lang="en-US" sz="2800" dirty="0"/>
          </a:p>
          <a:p>
            <a:pPr marL="285750" indent="-285750">
              <a:buFont typeface="Wingdings" charset="2"/>
              <a:buChar char="§"/>
            </a:pPr>
            <a:r>
              <a:rPr lang="en-US" sz="2800" dirty="0" smtClean="0"/>
              <a:t>How do we determine if someone has understood their rights?</a:t>
            </a:r>
          </a:p>
          <a:p>
            <a:pPr marL="285750" indent="-285750">
              <a:buFont typeface="Wingdings" charset="2"/>
              <a:buChar char="§"/>
            </a:pPr>
            <a:endParaRPr lang="en-US" sz="3600" dirty="0"/>
          </a:p>
          <a:p>
            <a:pPr marL="285750" indent="-285750">
              <a:buFont typeface="Wingdings" charset="2"/>
              <a:buChar char="§"/>
            </a:pPr>
            <a:r>
              <a:rPr lang="en-US" sz="2800" dirty="0" smtClean="0"/>
              <a:t>How is mental illness comparable to developmental disability?</a:t>
            </a:r>
          </a:p>
          <a:p>
            <a:pPr marL="742950" lvl="1" indent="-285750">
              <a:buFont typeface="Wingdings" charset="2"/>
              <a:buChar char="§"/>
            </a:pPr>
            <a:r>
              <a:rPr lang="en-US" sz="2800" dirty="0" smtClean="0"/>
              <a:t>Medically?</a:t>
            </a:r>
          </a:p>
          <a:p>
            <a:pPr marL="742950" lvl="1" indent="-285750">
              <a:buFont typeface="Wingdings" charset="2"/>
              <a:buChar char="§"/>
            </a:pPr>
            <a:r>
              <a:rPr lang="en-US" sz="2800" dirty="0" smtClean="0"/>
              <a:t>Legally?</a:t>
            </a:r>
          </a:p>
          <a:p>
            <a:pPr marL="742950" lvl="1" indent="-285750">
              <a:buFont typeface="Wingdings" charset="2"/>
              <a:buChar char="§"/>
            </a:pPr>
            <a:r>
              <a:rPr lang="en-US" sz="2800" dirty="0" smtClean="0"/>
              <a:t>Socially?</a:t>
            </a:r>
          </a:p>
        </p:txBody>
      </p:sp>
    </p:spTree>
    <p:extLst>
      <p:ext uri="{BB962C8B-B14F-4D97-AF65-F5344CB8AC3E}">
        <p14:creationId xmlns:p14="http://schemas.microsoft.com/office/powerpoint/2010/main" val="3379654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287</Words>
  <Application>Microsoft Macintosh PowerPoint</Application>
  <PresentationFormat>Custom</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Case #1 Regina V. Mitchell</vt:lpstr>
      <vt:lpstr>Case #1 Regina V. Mitchell</vt:lpstr>
      <vt:lpstr>Case #1 Regina V. Mitchell</vt:lpstr>
      <vt:lpstr>PROBLEMS ENCOUNTERED BY DEVELOPMENTALLY DISABLED DEFENDANTS IN THE CRIMINAL JUSTICE SYSTEM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Shauna Warner</dc:creator>
  <cp:lastModifiedBy>Sarah Coates</cp:lastModifiedBy>
  <cp:revision>13</cp:revision>
  <dcterms:created xsi:type="dcterms:W3CDTF">2014-10-09T03:14:59Z</dcterms:created>
  <dcterms:modified xsi:type="dcterms:W3CDTF">2014-10-09T08:26:04Z</dcterms:modified>
</cp:coreProperties>
</file>